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3" r:id="rId3"/>
    <p:sldId id="257" r:id="rId4"/>
    <p:sldId id="258" r:id="rId5"/>
    <p:sldId id="267" r:id="rId6"/>
    <p:sldId id="262" r:id="rId7"/>
    <p:sldId id="266" r:id="rId8"/>
    <p:sldId id="265" r:id="rId9"/>
    <p:sldId id="26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89" autoAdjust="0"/>
    <p:restoredTop sz="94660"/>
  </p:normalViewPr>
  <p:slideViewPr>
    <p:cSldViewPr snapToGrid="0">
      <p:cViewPr varScale="1">
        <p:scale>
          <a:sx n="90" d="100"/>
          <a:sy n="90" d="100"/>
        </p:scale>
        <p:origin x="954"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2261152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2501728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3613A1C-22BB-43A3-BBF4-571667B7C105}" type="slidenum">
              <a:rPr kumimoji="1" lang="ja-JP" altLang="en-US" smtClean="0"/>
              <a:t>‹#›</a:t>
            </a:fld>
            <a:endParaRPr kumimoji="1" lang="ja-JP"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788812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27470938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613A1C-22BB-43A3-BBF4-571667B7C105}" type="slidenum">
              <a:rPr kumimoji="1" lang="ja-JP" altLang="en-US" smtClean="0"/>
              <a:t>‹#›</a:t>
            </a:fld>
            <a:endParaRPr kumimoji="1" lang="ja-JP"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64643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ja-JP" altLang="en-US"/>
              <a:t>マスター タイトルの書式設定</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ja-JP" altLang="en-US"/>
              <a:t>マスター テキストの書式設定</a:t>
            </a:r>
          </a:p>
        </p:txBody>
      </p:sp>
      <p:sp>
        <p:nvSpPr>
          <p:cNvPr id="5" name="Date Placeholder 4"/>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42529394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513211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2929548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343159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1206485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118568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1720132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2001101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1891650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ja-JP" altLang="en-US"/>
              <a:t>マスター タイトルの書式設定</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119384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8F8ACE7D-F478-4610-8680-3F0134D4FC27}" type="datetimeFigureOut">
              <a:rPr kumimoji="1" lang="ja-JP" altLang="en-US" smtClean="0"/>
              <a:t>2021/6/4</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14446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8F8ACE7D-F478-4610-8680-3F0134D4FC27}" type="datetimeFigureOut">
              <a:rPr kumimoji="1" lang="ja-JP" altLang="en-US" smtClean="0"/>
              <a:t>2021/6/4</a:t>
            </a:fld>
            <a:endParaRPr kumimoji="1" lang="ja-JP"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83613A1C-22BB-43A3-BBF4-571667B7C105}" type="slidenum">
              <a:rPr kumimoji="1" lang="ja-JP" altLang="en-US" smtClean="0"/>
              <a:t>‹#›</a:t>
            </a:fld>
            <a:endParaRPr kumimoji="1" lang="ja-JP" altLang="en-US"/>
          </a:p>
        </p:txBody>
      </p:sp>
    </p:spTree>
    <p:extLst>
      <p:ext uri="{BB962C8B-B14F-4D97-AF65-F5344CB8AC3E}">
        <p14:creationId xmlns:p14="http://schemas.microsoft.com/office/powerpoint/2010/main" val="3958355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kumimoji="1" sz="3600" kern="1200">
          <a:solidFill>
            <a:schemeClr val="tx1">
              <a:lumMod val="85000"/>
              <a:lumOff val="15000"/>
            </a:schemeClr>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2.wdp"/><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629DD34-7B08-447A-BB76-695394911803}"/>
              </a:ext>
            </a:extLst>
          </p:cNvPr>
          <p:cNvSpPr>
            <a:spLocks noGrp="1"/>
          </p:cNvSpPr>
          <p:nvPr>
            <p:ph type="ctrTitle"/>
          </p:nvPr>
        </p:nvSpPr>
        <p:spPr>
          <a:xfrm>
            <a:off x="1449572" y="1622093"/>
            <a:ext cx="9144000" cy="2387600"/>
          </a:xfrm>
        </p:spPr>
        <p:txBody>
          <a:bodyPr/>
          <a:lstStyle/>
          <a:p>
            <a:r>
              <a:rPr kumimoji="1" lang="en-US" altLang="ja-JP" sz="9600" b="1" dirty="0">
                <a:latin typeface="3ds" panose="02000503020000020004" pitchFamily="2" charset="0"/>
              </a:rPr>
              <a:t>OG</a:t>
            </a:r>
            <a:r>
              <a:rPr kumimoji="1" lang="ja-JP" altLang="en-US" sz="9600" b="1" dirty="0">
                <a:latin typeface="3ds" panose="02000503020000020004" pitchFamily="2" charset="0"/>
              </a:rPr>
              <a:t>★</a:t>
            </a:r>
            <a:r>
              <a:rPr kumimoji="1" lang="en-US" altLang="ja-JP" sz="9600" b="1" dirty="0">
                <a:latin typeface="3ds" panose="02000503020000020004" pitchFamily="2" charset="0"/>
              </a:rPr>
              <a:t>3</a:t>
            </a:r>
            <a:br>
              <a:rPr kumimoji="1" lang="en-US" altLang="ja-JP" dirty="0">
                <a:latin typeface="3ds" panose="02000503020000020004" pitchFamily="2" charset="0"/>
              </a:rPr>
            </a:br>
            <a:r>
              <a:rPr kumimoji="1" lang="ja-JP" altLang="en-US" sz="4400" b="1" dirty="0">
                <a:latin typeface="Adobe Heiti Std R" panose="020B0400000000000000" pitchFamily="34" charset="-128"/>
                <a:ea typeface="Adobe Heiti Std R" panose="020B0400000000000000" pitchFamily="34" charset="-128"/>
              </a:rPr>
              <a:t>～おじさんからの解放～</a:t>
            </a:r>
          </a:p>
        </p:txBody>
      </p:sp>
      <p:sp>
        <p:nvSpPr>
          <p:cNvPr id="3" name="字幕 2">
            <a:extLst>
              <a:ext uri="{FF2B5EF4-FFF2-40B4-BE49-F238E27FC236}">
                <a16:creationId xmlns:a16="http://schemas.microsoft.com/office/drawing/2014/main" id="{BD6ED048-2739-4A59-8E6D-5189CD94D096}"/>
              </a:ext>
            </a:extLst>
          </p:cNvPr>
          <p:cNvSpPr>
            <a:spLocks noGrp="1"/>
          </p:cNvSpPr>
          <p:nvPr>
            <p:ph type="subTitle" idx="1"/>
          </p:nvPr>
        </p:nvSpPr>
        <p:spPr>
          <a:xfrm>
            <a:off x="9197162" y="5261861"/>
            <a:ext cx="3352799" cy="1655762"/>
          </a:xfrm>
        </p:spPr>
        <p:txBody>
          <a:bodyPr>
            <a:normAutofit lnSpcReduction="10000"/>
          </a:bodyPr>
          <a:lstStyle/>
          <a:p>
            <a:endParaRPr kumimoji="1" lang="en-US" altLang="ja-JP" dirty="0"/>
          </a:p>
          <a:p>
            <a:endParaRPr lang="en-US" altLang="ja-JP" dirty="0"/>
          </a:p>
          <a:p>
            <a:r>
              <a:rPr kumimoji="1" lang="en-US" altLang="ja-JP" sz="5400" dirty="0"/>
              <a:t>N</a:t>
            </a:r>
            <a:r>
              <a:rPr kumimoji="1" lang="ja-JP" altLang="en-US" sz="5400" dirty="0"/>
              <a:t>チーム</a:t>
            </a:r>
          </a:p>
        </p:txBody>
      </p:sp>
      <p:pic>
        <p:nvPicPr>
          <p:cNvPr id="5" name="図 4" descr="図形&#10;&#10;中程度の精度で自動的に生成された説明">
            <a:extLst>
              <a:ext uri="{FF2B5EF4-FFF2-40B4-BE49-F238E27FC236}">
                <a16:creationId xmlns:a16="http://schemas.microsoft.com/office/drawing/2014/main" id="{3AD10D57-ECCF-4ADD-8EEA-BBAE7A55FB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237" y="48474"/>
            <a:ext cx="2641763" cy="2636952"/>
          </a:xfrm>
          <a:prstGeom prst="rect">
            <a:avLst/>
          </a:prstGeom>
        </p:spPr>
      </p:pic>
    </p:spTree>
    <p:extLst>
      <p:ext uri="{BB962C8B-B14F-4D97-AF65-F5344CB8AC3E}">
        <p14:creationId xmlns:p14="http://schemas.microsoft.com/office/powerpoint/2010/main" val="3221551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path path="rect">
            <a:fillToRect t="100000" r="100000"/>
          </a:path>
          <a:tileRect l="-100000" b="-100000"/>
        </a:gradFill>
        <a:effectLst/>
      </p:bgPr>
    </p:bg>
    <p:spTree>
      <p:nvGrpSpPr>
        <p:cNvPr id="1" name=""/>
        <p:cNvGrpSpPr/>
        <p:nvPr/>
      </p:nvGrpSpPr>
      <p:grpSpPr>
        <a:xfrm>
          <a:off x="0" y="0"/>
          <a:ext cx="0" cy="0"/>
          <a:chOff x="0" y="0"/>
          <a:chExt cx="0" cy="0"/>
        </a:xfrm>
      </p:grpSpPr>
      <p:sp>
        <p:nvSpPr>
          <p:cNvPr id="8" name="テキスト ボックス 7">
            <a:extLst>
              <a:ext uri="{FF2B5EF4-FFF2-40B4-BE49-F238E27FC236}">
                <a16:creationId xmlns:a16="http://schemas.microsoft.com/office/drawing/2014/main" id="{9F62EED3-BB7D-432F-A2BB-4E3E378E20FF}"/>
              </a:ext>
            </a:extLst>
          </p:cNvPr>
          <p:cNvSpPr txBox="1"/>
          <p:nvPr/>
        </p:nvSpPr>
        <p:spPr>
          <a:xfrm>
            <a:off x="180753" y="491675"/>
            <a:ext cx="11461898" cy="1446550"/>
          </a:xfrm>
          <a:prstGeom prst="rect">
            <a:avLst/>
          </a:prstGeom>
          <a:noFill/>
        </p:spPr>
        <p:txBody>
          <a:bodyPr wrap="square" rtlCol="0">
            <a:spAutoFit/>
          </a:bodyPr>
          <a:lstStyle/>
          <a:p>
            <a:r>
              <a:rPr kumimoji="1" lang="ja-JP" altLang="en-US" sz="4400" dirty="0"/>
              <a:t>本当の愛を</a:t>
            </a:r>
            <a:endParaRPr kumimoji="1" lang="en-US" altLang="ja-JP" sz="4400" dirty="0"/>
          </a:p>
          <a:p>
            <a:r>
              <a:rPr kumimoji="1" lang="ja-JP" altLang="en-US" sz="4400" dirty="0"/>
              <a:t>　　　君は見つけることができるか</a:t>
            </a:r>
            <a:r>
              <a:rPr kumimoji="1" lang="en-US" altLang="ja-JP" sz="4400" dirty="0"/>
              <a:t>――</a:t>
            </a:r>
          </a:p>
        </p:txBody>
      </p:sp>
      <p:sp>
        <p:nvSpPr>
          <p:cNvPr id="5" name="テキスト ボックス 4">
            <a:extLst>
              <a:ext uri="{FF2B5EF4-FFF2-40B4-BE49-F238E27FC236}">
                <a16:creationId xmlns:a16="http://schemas.microsoft.com/office/drawing/2014/main" id="{AC3B109A-C3C5-425B-870C-A8CD846833D4}"/>
              </a:ext>
            </a:extLst>
          </p:cNvPr>
          <p:cNvSpPr txBox="1"/>
          <p:nvPr/>
        </p:nvSpPr>
        <p:spPr>
          <a:xfrm>
            <a:off x="180753" y="2197893"/>
            <a:ext cx="10441172" cy="584775"/>
          </a:xfrm>
          <a:prstGeom prst="rect">
            <a:avLst/>
          </a:prstGeom>
          <a:noFill/>
        </p:spPr>
        <p:txBody>
          <a:bodyPr wrap="square" rtlCol="0">
            <a:spAutoFit/>
          </a:bodyPr>
          <a:lstStyle/>
          <a:p>
            <a:r>
              <a:rPr kumimoji="1" lang="ja-JP" altLang="en-US" sz="3200" dirty="0"/>
              <a:t>彼らと結ばれておじさんに見える呪いから解放しよう！</a:t>
            </a:r>
          </a:p>
        </p:txBody>
      </p:sp>
      <p:sp>
        <p:nvSpPr>
          <p:cNvPr id="6" name="テキスト ボックス 5">
            <a:extLst>
              <a:ext uri="{FF2B5EF4-FFF2-40B4-BE49-F238E27FC236}">
                <a16:creationId xmlns:a16="http://schemas.microsoft.com/office/drawing/2014/main" id="{72B0DE0F-D8FB-4C15-93AC-1B822778BE63}"/>
              </a:ext>
            </a:extLst>
          </p:cNvPr>
          <p:cNvSpPr txBox="1"/>
          <p:nvPr/>
        </p:nvSpPr>
        <p:spPr>
          <a:xfrm>
            <a:off x="329611" y="5530752"/>
            <a:ext cx="9204250" cy="1231106"/>
          </a:xfrm>
          <a:prstGeom prst="rect">
            <a:avLst/>
          </a:prstGeom>
          <a:noFill/>
        </p:spPr>
        <p:txBody>
          <a:bodyPr wrap="square" rtlCol="0">
            <a:spAutoFit/>
          </a:bodyPr>
          <a:lstStyle/>
          <a:p>
            <a:r>
              <a:rPr kumimoji="1" lang="ja-JP" altLang="en-US" sz="2800" dirty="0"/>
              <a:t>非日常を味わいたい方に向けた</a:t>
            </a:r>
            <a:endParaRPr kumimoji="1" lang="en-US" altLang="ja-JP" sz="2800" dirty="0"/>
          </a:p>
          <a:p>
            <a:r>
              <a:rPr kumimoji="1" lang="ja-JP" altLang="en-US" sz="2800" dirty="0"/>
              <a:t>おじさん</a:t>
            </a:r>
            <a:r>
              <a:rPr kumimoji="1" lang="en-US" altLang="ja-JP" sz="2800" dirty="0"/>
              <a:t>×</a:t>
            </a:r>
            <a:r>
              <a:rPr kumimoji="1" lang="ja-JP" altLang="en-US" sz="2800" dirty="0"/>
              <a:t>美少女ギャグ系アドベンチャーゲーム</a:t>
            </a:r>
          </a:p>
          <a:p>
            <a:endParaRPr kumimoji="1" lang="ja-JP" altLang="en-US" dirty="0"/>
          </a:p>
        </p:txBody>
      </p:sp>
      <p:sp>
        <p:nvSpPr>
          <p:cNvPr id="12" name="テキスト ボックス 11">
            <a:extLst>
              <a:ext uri="{FF2B5EF4-FFF2-40B4-BE49-F238E27FC236}">
                <a16:creationId xmlns:a16="http://schemas.microsoft.com/office/drawing/2014/main" id="{B3B40765-09B3-4E47-AD3E-ADB162679775}"/>
              </a:ext>
            </a:extLst>
          </p:cNvPr>
          <p:cNvSpPr txBox="1"/>
          <p:nvPr/>
        </p:nvSpPr>
        <p:spPr>
          <a:xfrm>
            <a:off x="-126850" y="3013504"/>
            <a:ext cx="10031014" cy="2123658"/>
          </a:xfrm>
          <a:prstGeom prst="rect">
            <a:avLst/>
          </a:prstGeom>
          <a:noFill/>
        </p:spPr>
        <p:txBody>
          <a:bodyPr wrap="square" rtlCol="0">
            <a:spAutoFit/>
          </a:bodyPr>
          <a:lstStyle/>
          <a:p>
            <a:pPr algn="ctr"/>
            <a:r>
              <a:rPr kumimoji="1" lang="en-US" altLang="ja-JP" sz="6600" b="1" dirty="0">
                <a:latin typeface="3ds" panose="02000503020000020004" pitchFamily="2" charset="0"/>
              </a:rPr>
              <a:t>OG</a:t>
            </a:r>
            <a:r>
              <a:rPr kumimoji="1" lang="ja-JP" altLang="en-US" sz="6600" b="1" dirty="0">
                <a:latin typeface="3ds" panose="02000503020000020004" pitchFamily="2" charset="0"/>
              </a:rPr>
              <a:t>★</a:t>
            </a:r>
            <a:r>
              <a:rPr kumimoji="1" lang="en-US" altLang="ja-JP" sz="6600" b="1" dirty="0">
                <a:latin typeface="3ds" panose="02000503020000020004" pitchFamily="2" charset="0"/>
              </a:rPr>
              <a:t>3</a:t>
            </a:r>
            <a:br>
              <a:rPr kumimoji="1" lang="en-US" altLang="ja-JP" sz="6600" dirty="0">
                <a:latin typeface="3ds" panose="02000503020000020004" pitchFamily="2" charset="0"/>
              </a:rPr>
            </a:br>
            <a:r>
              <a:rPr kumimoji="1" lang="ja-JP" altLang="en-US" sz="6600" b="1" dirty="0">
                <a:latin typeface="Adobe Heiti Std R" panose="020B0400000000000000" pitchFamily="34" charset="-128"/>
                <a:ea typeface="Adobe Heiti Std R" panose="020B0400000000000000" pitchFamily="34" charset="-128"/>
              </a:rPr>
              <a:t>～おじさんからの解放～</a:t>
            </a:r>
            <a:endParaRPr kumimoji="1" lang="ja-JP" altLang="en-US" sz="6600" dirty="0"/>
          </a:p>
        </p:txBody>
      </p:sp>
      <p:pic>
        <p:nvPicPr>
          <p:cNvPr id="3" name="図 2" descr="男性の顔の絵&#10;&#10;中程度の精度で自動的に生成された説明">
            <a:extLst>
              <a:ext uri="{FF2B5EF4-FFF2-40B4-BE49-F238E27FC236}">
                <a16:creationId xmlns:a16="http://schemas.microsoft.com/office/drawing/2014/main" id="{336BFCEE-72FE-445F-B224-206AF8660E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3982" y="2497814"/>
            <a:ext cx="2674247" cy="4431519"/>
          </a:xfrm>
          <a:prstGeom prst="rect">
            <a:avLst/>
          </a:prstGeom>
        </p:spPr>
      </p:pic>
    </p:spTree>
    <p:extLst>
      <p:ext uri="{BB962C8B-B14F-4D97-AF65-F5344CB8AC3E}">
        <p14:creationId xmlns:p14="http://schemas.microsoft.com/office/powerpoint/2010/main" val="238211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四角形: 角を丸くする 1">
            <a:extLst>
              <a:ext uri="{FF2B5EF4-FFF2-40B4-BE49-F238E27FC236}">
                <a16:creationId xmlns:a16="http://schemas.microsoft.com/office/drawing/2014/main" id="{4F8DF5C5-CC17-42E7-B02B-167383D264C9}"/>
              </a:ext>
            </a:extLst>
          </p:cNvPr>
          <p:cNvSpPr/>
          <p:nvPr/>
        </p:nvSpPr>
        <p:spPr>
          <a:xfrm>
            <a:off x="1010093" y="1605516"/>
            <a:ext cx="10398642" cy="497603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ja-JP" altLang="en-US"/>
          </a:p>
        </p:txBody>
      </p:sp>
      <p:sp>
        <p:nvSpPr>
          <p:cNvPr id="3" name="テキスト ボックス 2">
            <a:extLst>
              <a:ext uri="{FF2B5EF4-FFF2-40B4-BE49-F238E27FC236}">
                <a16:creationId xmlns:a16="http://schemas.microsoft.com/office/drawing/2014/main" id="{96E364B6-200E-4721-9E4E-EBBEE767E9CE}"/>
              </a:ext>
            </a:extLst>
          </p:cNvPr>
          <p:cNvSpPr txBox="1"/>
          <p:nvPr/>
        </p:nvSpPr>
        <p:spPr>
          <a:xfrm>
            <a:off x="4109292" y="497520"/>
            <a:ext cx="3745734" cy="1107996"/>
          </a:xfrm>
          <a:prstGeom prst="rect">
            <a:avLst/>
          </a:prstGeom>
          <a:noFill/>
        </p:spPr>
        <p:txBody>
          <a:bodyPr wrap="square" rtlCol="0">
            <a:spAutoFit/>
          </a:bodyPr>
          <a:lstStyle/>
          <a:p>
            <a:pPr algn="ctr"/>
            <a:r>
              <a:rPr kumimoji="1" lang="en-US" altLang="ja-JP" sz="6600" dirty="0"/>
              <a:t>STORY</a:t>
            </a:r>
            <a:endParaRPr kumimoji="1" lang="ja-JP" altLang="en-US" sz="6600" dirty="0"/>
          </a:p>
        </p:txBody>
      </p:sp>
      <p:sp>
        <p:nvSpPr>
          <p:cNvPr id="4" name="テキスト ボックス 3">
            <a:extLst>
              <a:ext uri="{FF2B5EF4-FFF2-40B4-BE49-F238E27FC236}">
                <a16:creationId xmlns:a16="http://schemas.microsoft.com/office/drawing/2014/main" id="{A980251A-8094-4ACA-BC78-A9D4AA020104}"/>
              </a:ext>
            </a:extLst>
          </p:cNvPr>
          <p:cNvSpPr txBox="1"/>
          <p:nvPr/>
        </p:nvSpPr>
        <p:spPr>
          <a:xfrm>
            <a:off x="1137341" y="2132085"/>
            <a:ext cx="9718502" cy="1384995"/>
          </a:xfrm>
          <a:prstGeom prst="rect">
            <a:avLst/>
          </a:prstGeom>
          <a:noFill/>
        </p:spPr>
        <p:txBody>
          <a:bodyPr wrap="square" rtlCol="0">
            <a:spAutoFit/>
          </a:bodyPr>
          <a:lstStyle/>
          <a:p>
            <a:r>
              <a:rPr kumimoji="1" lang="ja-JP" altLang="en-US" sz="2800" dirty="0"/>
              <a:t>ある学校には</a:t>
            </a:r>
            <a:r>
              <a:rPr kumimoji="1" lang="en-US" altLang="ja-JP" sz="2800" dirty="0"/>
              <a:t>3</a:t>
            </a:r>
            <a:r>
              <a:rPr kumimoji="1" lang="ja-JP" altLang="en-US" sz="2800" dirty="0"/>
              <a:t>人のイケメンがいた。</a:t>
            </a:r>
            <a:r>
              <a:rPr kumimoji="1" lang="en-US" altLang="ja-JP" sz="2800" dirty="0"/>
              <a:t> </a:t>
            </a:r>
            <a:r>
              <a:rPr kumimoji="1" lang="ja-JP" altLang="en-US" sz="2800" dirty="0"/>
              <a:t>そこに</a:t>
            </a:r>
            <a:r>
              <a:rPr kumimoji="1" lang="en-US" altLang="ja-JP" sz="2800" dirty="0"/>
              <a:t>2</a:t>
            </a:r>
            <a:r>
              <a:rPr kumimoji="1" lang="ja-JP" altLang="en-US" sz="2800" dirty="0"/>
              <a:t>年で転入してきた主人公。しかし、頭をぶつけて目が覚めると周りにはおじさんが・・・</a:t>
            </a:r>
          </a:p>
        </p:txBody>
      </p:sp>
      <p:sp>
        <p:nvSpPr>
          <p:cNvPr id="6" name="テキスト ボックス 5">
            <a:extLst>
              <a:ext uri="{FF2B5EF4-FFF2-40B4-BE49-F238E27FC236}">
                <a16:creationId xmlns:a16="http://schemas.microsoft.com/office/drawing/2014/main" id="{A780BF33-A999-4372-8D97-89F2881C6C29}"/>
              </a:ext>
            </a:extLst>
          </p:cNvPr>
          <p:cNvSpPr txBox="1"/>
          <p:nvPr/>
        </p:nvSpPr>
        <p:spPr>
          <a:xfrm>
            <a:off x="1137341" y="3570314"/>
            <a:ext cx="10398642" cy="523220"/>
          </a:xfrm>
          <a:prstGeom prst="rect">
            <a:avLst/>
          </a:prstGeom>
          <a:noFill/>
        </p:spPr>
        <p:txBody>
          <a:bodyPr wrap="square" rtlCol="0">
            <a:spAutoFit/>
          </a:bodyPr>
          <a:lstStyle/>
          <a:p>
            <a:r>
              <a:rPr kumimoji="1" lang="ja-JP" altLang="en-US" sz="2800" dirty="0"/>
              <a:t>主人公の日常を描く、ギャグ系ラブストーリー</a:t>
            </a:r>
          </a:p>
        </p:txBody>
      </p:sp>
      <p:sp>
        <p:nvSpPr>
          <p:cNvPr id="8" name="テキスト ボックス 7">
            <a:extLst>
              <a:ext uri="{FF2B5EF4-FFF2-40B4-BE49-F238E27FC236}">
                <a16:creationId xmlns:a16="http://schemas.microsoft.com/office/drawing/2014/main" id="{D8D806A4-8572-4BFE-97C5-A5F818F85BB6}"/>
              </a:ext>
            </a:extLst>
          </p:cNvPr>
          <p:cNvSpPr txBox="1"/>
          <p:nvPr/>
        </p:nvSpPr>
        <p:spPr>
          <a:xfrm>
            <a:off x="1669140" y="4712437"/>
            <a:ext cx="8995144" cy="769441"/>
          </a:xfrm>
          <a:prstGeom prst="rect">
            <a:avLst/>
          </a:prstGeom>
          <a:noFill/>
        </p:spPr>
        <p:txBody>
          <a:bodyPr wrap="square" rtlCol="0">
            <a:spAutoFit/>
          </a:bodyPr>
          <a:lstStyle/>
          <a:p>
            <a:r>
              <a:rPr kumimoji="1" lang="ja-JP" altLang="en-US" sz="4400" dirty="0"/>
              <a:t>あなたの選択ですべてが決まる！</a:t>
            </a:r>
          </a:p>
        </p:txBody>
      </p:sp>
    </p:spTree>
    <p:extLst>
      <p:ext uri="{BB962C8B-B14F-4D97-AF65-F5344CB8AC3E}">
        <p14:creationId xmlns:p14="http://schemas.microsoft.com/office/powerpoint/2010/main" val="3974411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3B42CF73-B86B-4227-B77F-6413FFA0672B}"/>
              </a:ext>
            </a:extLst>
          </p:cNvPr>
          <p:cNvSpPr txBox="1"/>
          <p:nvPr/>
        </p:nvSpPr>
        <p:spPr>
          <a:xfrm>
            <a:off x="8640789" y="5302952"/>
            <a:ext cx="3395030" cy="1846659"/>
          </a:xfrm>
          <a:prstGeom prst="rect">
            <a:avLst/>
          </a:prstGeom>
          <a:noFill/>
        </p:spPr>
        <p:txBody>
          <a:bodyPr wrap="square" rtlCol="0">
            <a:spAutoFit/>
          </a:bodyPr>
          <a:lstStyle/>
          <a:p>
            <a:r>
              <a:rPr kumimoji="1" lang="ja-JP" altLang="en-US" sz="2400" b="1" dirty="0"/>
              <a:t>犬山　桜児（おうじ）</a:t>
            </a:r>
            <a:endParaRPr kumimoji="1" lang="en-US" altLang="ja-JP" sz="2400" b="1" dirty="0"/>
          </a:p>
          <a:p>
            <a:r>
              <a:rPr kumimoji="1" lang="ja-JP" altLang="en-US" dirty="0"/>
              <a:t>高校</a:t>
            </a:r>
            <a:r>
              <a:rPr kumimoji="1" lang="en-US" altLang="ja-JP" dirty="0"/>
              <a:t>2</a:t>
            </a:r>
            <a:r>
              <a:rPr kumimoji="1" lang="ja-JP" altLang="en-US" dirty="0"/>
              <a:t>年生</a:t>
            </a:r>
            <a:endParaRPr kumimoji="1" lang="en-US" altLang="ja-JP" b="1" dirty="0"/>
          </a:p>
          <a:p>
            <a:r>
              <a:rPr kumimoji="1" lang="ja-JP" altLang="en-US" dirty="0"/>
              <a:t>可愛い物が大好き</a:t>
            </a:r>
            <a:endParaRPr kumimoji="1" lang="en-US" altLang="ja-JP" dirty="0"/>
          </a:p>
          <a:p>
            <a:r>
              <a:rPr kumimoji="1" lang="ja-JP" altLang="en-US" dirty="0"/>
              <a:t>演劇部ではいつも王子役をしている</a:t>
            </a:r>
            <a:endParaRPr kumimoji="1" lang="en-US" altLang="ja-JP" dirty="0"/>
          </a:p>
          <a:p>
            <a:endParaRPr kumimoji="1" lang="ja-JP" altLang="en-US" dirty="0"/>
          </a:p>
        </p:txBody>
      </p:sp>
      <p:sp>
        <p:nvSpPr>
          <p:cNvPr id="14" name="テキスト ボックス 13">
            <a:extLst>
              <a:ext uri="{FF2B5EF4-FFF2-40B4-BE49-F238E27FC236}">
                <a16:creationId xmlns:a16="http://schemas.microsoft.com/office/drawing/2014/main" id="{34F07FEB-987F-4D05-B965-3BC8211C2F13}"/>
              </a:ext>
            </a:extLst>
          </p:cNvPr>
          <p:cNvSpPr txBox="1"/>
          <p:nvPr/>
        </p:nvSpPr>
        <p:spPr>
          <a:xfrm>
            <a:off x="4141124" y="5302952"/>
            <a:ext cx="3553965" cy="1292662"/>
          </a:xfrm>
          <a:prstGeom prst="rect">
            <a:avLst/>
          </a:prstGeom>
          <a:noFill/>
        </p:spPr>
        <p:txBody>
          <a:bodyPr wrap="square" rtlCol="0">
            <a:spAutoFit/>
          </a:bodyPr>
          <a:lstStyle/>
          <a:p>
            <a:r>
              <a:rPr kumimoji="1" lang="ja-JP" altLang="en-US" sz="2400" b="1" dirty="0"/>
              <a:t>本田　</a:t>
            </a:r>
            <a:r>
              <a:rPr lang="ja-JP" altLang="en-US" sz="2400" b="1" i="0" dirty="0">
                <a:solidFill>
                  <a:srgbClr val="333333"/>
                </a:solidFill>
                <a:effectLst/>
                <a:latin typeface="Arial" panose="020B0604020202020204" pitchFamily="34" charset="0"/>
              </a:rPr>
              <a:t>琉絆空（るきあ）</a:t>
            </a:r>
            <a:endParaRPr lang="en-US" altLang="ja-JP" sz="2400" b="1" i="0" dirty="0">
              <a:solidFill>
                <a:srgbClr val="333333"/>
              </a:solidFill>
              <a:effectLst/>
              <a:latin typeface="Arial" panose="020B0604020202020204" pitchFamily="34" charset="0"/>
            </a:endParaRPr>
          </a:p>
          <a:p>
            <a:r>
              <a:rPr kumimoji="1" lang="ja-JP" altLang="en-US" dirty="0"/>
              <a:t>高校</a:t>
            </a:r>
            <a:r>
              <a:rPr kumimoji="1" lang="en-US" altLang="ja-JP" dirty="0"/>
              <a:t>1</a:t>
            </a:r>
            <a:r>
              <a:rPr kumimoji="1" lang="ja-JP" altLang="en-US" dirty="0"/>
              <a:t>年生</a:t>
            </a:r>
            <a:endParaRPr kumimoji="1" lang="en-US" altLang="ja-JP" dirty="0"/>
          </a:p>
          <a:p>
            <a:r>
              <a:rPr kumimoji="1" lang="ja-JP" altLang="en-US" dirty="0"/>
              <a:t>スポーツ推薦で入ってきたバスケ部期待の新入生</a:t>
            </a:r>
          </a:p>
        </p:txBody>
      </p:sp>
      <p:sp>
        <p:nvSpPr>
          <p:cNvPr id="15" name="テキスト ボックス 14">
            <a:extLst>
              <a:ext uri="{FF2B5EF4-FFF2-40B4-BE49-F238E27FC236}">
                <a16:creationId xmlns:a16="http://schemas.microsoft.com/office/drawing/2014/main" id="{36AB4E15-6E31-49ED-831E-FEAEFA3B0746}"/>
              </a:ext>
            </a:extLst>
          </p:cNvPr>
          <p:cNvSpPr txBox="1"/>
          <p:nvPr/>
        </p:nvSpPr>
        <p:spPr>
          <a:xfrm>
            <a:off x="701941" y="5302952"/>
            <a:ext cx="3074839" cy="1292662"/>
          </a:xfrm>
          <a:prstGeom prst="rect">
            <a:avLst/>
          </a:prstGeom>
          <a:noFill/>
        </p:spPr>
        <p:txBody>
          <a:bodyPr wrap="square" rtlCol="0">
            <a:spAutoFit/>
          </a:bodyPr>
          <a:lstStyle/>
          <a:p>
            <a:r>
              <a:rPr kumimoji="1" lang="ja-JP" altLang="en-US" sz="2400" b="1" dirty="0"/>
              <a:t>目鏡　光（ひかる）</a:t>
            </a:r>
            <a:endParaRPr kumimoji="1" lang="en-US" altLang="ja-JP" sz="2400" b="1" dirty="0"/>
          </a:p>
          <a:p>
            <a:r>
              <a:rPr kumimoji="1" lang="ja-JP" altLang="en-US" dirty="0"/>
              <a:t>高校</a:t>
            </a:r>
            <a:r>
              <a:rPr kumimoji="1" lang="en-US" altLang="ja-JP" dirty="0"/>
              <a:t>3</a:t>
            </a:r>
            <a:r>
              <a:rPr kumimoji="1" lang="ja-JP" altLang="en-US" dirty="0"/>
              <a:t>年生</a:t>
            </a:r>
            <a:endParaRPr kumimoji="1" lang="en-US" altLang="ja-JP" dirty="0"/>
          </a:p>
          <a:p>
            <a:r>
              <a:rPr kumimoji="1" lang="ja-JP" altLang="en-US" dirty="0"/>
              <a:t>市内で一番頭がいい</a:t>
            </a:r>
            <a:endParaRPr kumimoji="1" lang="en-US" altLang="ja-JP" dirty="0"/>
          </a:p>
          <a:p>
            <a:r>
              <a:rPr kumimoji="1" lang="ja-JP" altLang="en-US" dirty="0"/>
              <a:t>生徒会長をしている</a:t>
            </a:r>
            <a:endParaRPr kumimoji="1" lang="en-US" altLang="ja-JP" dirty="0"/>
          </a:p>
        </p:txBody>
      </p:sp>
      <p:pic>
        <p:nvPicPr>
          <p:cNvPr id="3" name="図 2" descr="スーツを着た男性のイラスト&#10;&#10;低い精度で自動的に生成された説明">
            <a:extLst>
              <a:ext uri="{FF2B5EF4-FFF2-40B4-BE49-F238E27FC236}">
                <a16:creationId xmlns:a16="http://schemas.microsoft.com/office/drawing/2014/main" id="{0553EEFA-C2E3-4559-B256-D64FCED2543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35" b="95506" l="9809" r="89833">
                        <a14:foregroundMark x1="52751" y1="4035" x2="50598" y2="13330"/>
                        <a14:foregroundMark x1="21531" y1="91624" x2="35885" y2="86977"/>
                        <a14:foregroundMark x1="35885" y1="86977" x2="29904" y2="87896"/>
                        <a14:foregroundMark x1="78947" y1="95506" x2="70096" y2="89326"/>
                        <a14:foregroundMark x1="70096" y1="89326" x2="69856" y2="88815"/>
                        <a14:backgroundMark x1="32775" y1="28396" x2="32057" y2="28396"/>
                        <a14:backgroundMark x1="66627" y1="44178" x2="68062" y2="47753"/>
                      </a14:backgroundRemoval>
                    </a14:imgEffect>
                  </a14:imgLayer>
                </a14:imgProps>
              </a:ext>
              <a:ext uri="{28A0092B-C50C-407E-A947-70E740481C1C}">
                <a14:useLocalDpi xmlns:a14="http://schemas.microsoft.com/office/drawing/2010/main" val="0"/>
              </a:ext>
            </a:extLst>
          </a:blip>
          <a:stretch>
            <a:fillRect/>
          </a:stretch>
        </p:blipFill>
        <p:spPr>
          <a:xfrm>
            <a:off x="-153149" y="68087"/>
            <a:ext cx="2264182" cy="5302952"/>
          </a:xfrm>
          <a:prstGeom prst="rect">
            <a:avLst/>
          </a:prstGeom>
        </p:spPr>
      </p:pic>
      <p:pic>
        <p:nvPicPr>
          <p:cNvPr id="4" name="図 3" descr="スーツを着ている男性のイラスト&#10;&#10;中程度の精度で自動的に生成された説明">
            <a:extLst>
              <a:ext uri="{FF2B5EF4-FFF2-40B4-BE49-F238E27FC236}">
                <a16:creationId xmlns:a16="http://schemas.microsoft.com/office/drawing/2014/main" id="{1529AD81-5641-483C-A2F5-5976BAA5778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237" b="97684" l="9697" r="89697">
                        <a14:foregroundMark x1="51394" y1="12387" x2="53939" y2="5287"/>
                        <a14:foregroundMark x1="71152" y1="89476" x2="79394" y2="93505"/>
                        <a14:foregroundMark x1="31636" y1="86354" x2="31636" y2="88218"/>
                        <a14:foregroundMark x1="47636" y1="5589" x2="46909" y2="9315"/>
                        <a14:foregroundMark x1="83152" y1="96123" x2="82303" y2="97684"/>
                        <a14:backgroundMark x1="32364" y1="28197" x2="32364" y2="28197"/>
                        <a14:backgroundMark x1="69697" y1="32075" x2="69697" y2="32075"/>
                      </a14:backgroundRemoval>
                    </a14:imgEffect>
                  </a14:imgLayer>
                </a14:imgProps>
              </a:ext>
              <a:ext uri="{28A0092B-C50C-407E-A947-70E740481C1C}">
                <a14:useLocalDpi xmlns:a14="http://schemas.microsoft.com/office/drawing/2010/main" val="0"/>
              </a:ext>
            </a:extLst>
          </a:blip>
          <a:stretch>
            <a:fillRect/>
          </a:stretch>
        </p:blipFill>
        <p:spPr>
          <a:xfrm>
            <a:off x="1631468" y="0"/>
            <a:ext cx="2340135" cy="5633342"/>
          </a:xfrm>
          <a:prstGeom prst="rect">
            <a:avLst/>
          </a:prstGeom>
        </p:spPr>
      </p:pic>
      <p:pic>
        <p:nvPicPr>
          <p:cNvPr id="11" name="図 10" descr="持つ, 男, 立つ, スポーツゲーム が含まれている画像&#10;&#10;自動的に生成された説明">
            <a:extLst>
              <a:ext uri="{FF2B5EF4-FFF2-40B4-BE49-F238E27FC236}">
                <a16:creationId xmlns:a16="http://schemas.microsoft.com/office/drawing/2014/main" id="{BD90B380-C44D-478D-A21B-04C4CC5CE8C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916" b="95679" l="9630" r="89630">
                        <a14:foregroundMark x1="62011" y1="10097" x2="37672" y2="7916"/>
                        <a14:foregroundMark x1="35238" y1="86511" x2="27090" y2="92407"/>
                        <a14:foregroundMark x1="71005" y1="87278" x2="71429" y2="93336"/>
                        <a14:foregroundMark x1="29524" y1="93942" x2="22222" y2="94103"/>
                        <a14:foregroundMark x1="74180" y1="94103" x2="62857" y2="95679"/>
                      </a14:backgroundRemoval>
                    </a14:imgEffect>
                  </a14:imgLayer>
                </a14:imgProps>
              </a:ext>
              <a:ext uri="{28A0092B-C50C-407E-A947-70E740481C1C}">
                <a14:useLocalDpi xmlns:a14="http://schemas.microsoft.com/office/drawing/2010/main" val="0"/>
              </a:ext>
            </a:extLst>
          </a:blip>
          <a:stretch>
            <a:fillRect/>
          </a:stretch>
        </p:blipFill>
        <p:spPr>
          <a:xfrm>
            <a:off x="9873616" y="188691"/>
            <a:ext cx="1978807" cy="5182348"/>
          </a:xfrm>
          <a:prstGeom prst="rect">
            <a:avLst/>
          </a:prstGeom>
        </p:spPr>
      </p:pic>
      <p:pic>
        <p:nvPicPr>
          <p:cNvPr id="8" name="図 7" descr="ポーズをとっているスーツ姿の男性のcg&#10;&#10;中程度の精度で自動的に生成された説明">
            <a:extLst>
              <a:ext uri="{FF2B5EF4-FFF2-40B4-BE49-F238E27FC236}">
                <a16:creationId xmlns:a16="http://schemas.microsoft.com/office/drawing/2014/main" id="{6DE71CA3-CD7A-4826-8993-629B5877E9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64282" y="34043"/>
            <a:ext cx="2529071" cy="5371040"/>
          </a:xfrm>
          <a:prstGeom prst="rect">
            <a:avLst/>
          </a:prstGeom>
        </p:spPr>
      </p:pic>
      <p:pic>
        <p:nvPicPr>
          <p:cNvPr id="13" name="図 12" descr="ポーズをとっているスーツ姿の男性のイラスト&#10;&#10;低い精度で自動的に生成された説明">
            <a:extLst>
              <a:ext uri="{FF2B5EF4-FFF2-40B4-BE49-F238E27FC236}">
                <a16:creationId xmlns:a16="http://schemas.microsoft.com/office/drawing/2014/main" id="{61933DC1-9C2F-4D93-861C-2E0EEBEBFD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88732" y="-97109"/>
            <a:ext cx="2652582" cy="5633343"/>
          </a:xfrm>
          <a:prstGeom prst="rect">
            <a:avLst/>
          </a:prstGeom>
        </p:spPr>
      </p:pic>
      <p:pic>
        <p:nvPicPr>
          <p:cNvPr id="5" name="図 4" descr="人, 衣類, 持つ, 男 が含まれている画像&#10;&#10;自動的に生成された説明">
            <a:extLst>
              <a:ext uri="{FF2B5EF4-FFF2-40B4-BE49-F238E27FC236}">
                <a16:creationId xmlns:a16="http://schemas.microsoft.com/office/drawing/2014/main" id="{E16A4F5A-B0F2-4E95-9A52-A1D6FEFA911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9792" y="102691"/>
            <a:ext cx="3053228" cy="5427960"/>
          </a:xfrm>
          <a:prstGeom prst="rect">
            <a:avLst/>
          </a:prstGeom>
        </p:spPr>
      </p:pic>
    </p:spTree>
    <p:extLst>
      <p:ext uri="{BB962C8B-B14F-4D97-AF65-F5344CB8AC3E}">
        <p14:creationId xmlns:p14="http://schemas.microsoft.com/office/powerpoint/2010/main" val="2061111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D6A4F41A-55B1-4CE4-B77E-ADD2673B68CF}"/>
              </a:ext>
            </a:extLst>
          </p:cNvPr>
          <p:cNvSpPr txBox="1"/>
          <p:nvPr/>
        </p:nvSpPr>
        <p:spPr>
          <a:xfrm>
            <a:off x="5283465" y="586605"/>
            <a:ext cx="2034962" cy="1015663"/>
          </a:xfrm>
          <a:prstGeom prst="rect">
            <a:avLst/>
          </a:prstGeom>
          <a:noFill/>
        </p:spPr>
        <p:txBody>
          <a:bodyPr wrap="square" rtlCol="0">
            <a:spAutoFit/>
          </a:bodyPr>
          <a:lstStyle/>
          <a:p>
            <a:r>
              <a:rPr kumimoji="1" lang="ja-JP" altLang="en-US" sz="6000" dirty="0"/>
              <a:t>仕様</a:t>
            </a:r>
          </a:p>
        </p:txBody>
      </p:sp>
      <p:pic>
        <p:nvPicPr>
          <p:cNvPr id="1026" name="Picture 2">
            <a:extLst>
              <a:ext uri="{FF2B5EF4-FFF2-40B4-BE49-F238E27FC236}">
                <a16:creationId xmlns:a16="http://schemas.microsoft.com/office/drawing/2014/main" id="{B4292582-CC64-40A1-A485-CBA8E2358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8426" y="3670185"/>
            <a:ext cx="2161364" cy="3009053"/>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a:extLst>
              <a:ext uri="{FF2B5EF4-FFF2-40B4-BE49-F238E27FC236}">
                <a16:creationId xmlns:a16="http://schemas.microsoft.com/office/drawing/2014/main" id="{075B9163-5174-44FD-8504-EDB36164C568}"/>
              </a:ext>
            </a:extLst>
          </p:cNvPr>
          <p:cNvSpPr/>
          <p:nvPr/>
        </p:nvSpPr>
        <p:spPr>
          <a:xfrm>
            <a:off x="216881" y="1903535"/>
            <a:ext cx="2723139" cy="147594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102EFD1E-5872-4BCE-BD25-283C840B08E4}"/>
              </a:ext>
            </a:extLst>
          </p:cNvPr>
          <p:cNvSpPr txBox="1"/>
          <p:nvPr/>
        </p:nvSpPr>
        <p:spPr>
          <a:xfrm>
            <a:off x="274076" y="2121510"/>
            <a:ext cx="2987749" cy="1077218"/>
          </a:xfrm>
          <a:prstGeom prst="rect">
            <a:avLst/>
          </a:prstGeom>
          <a:noFill/>
        </p:spPr>
        <p:txBody>
          <a:bodyPr wrap="square" rtlCol="0">
            <a:spAutoFit/>
          </a:bodyPr>
          <a:lstStyle/>
          <a:p>
            <a:r>
              <a:rPr kumimoji="1" lang="ja-JP" altLang="en-US" sz="3200" dirty="0"/>
              <a:t>ストーリーを読む</a:t>
            </a:r>
          </a:p>
        </p:txBody>
      </p:sp>
      <p:sp>
        <p:nvSpPr>
          <p:cNvPr id="7" name="正方形/長方形 6">
            <a:extLst>
              <a:ext uri="{FF2B5EF4-FFF2-40B4-BE49-F238E27FC236}">
                <a16:creationId xmlns:a16="http://schemas.microsoft.com/office/drawing/2014/main" id="{87365AEB-48C2-4F66-A103-CFE38E24E8C3}"/>
              </a:ext>
            </a:extLst>
          </p:cNvPr>
          <p:cNvSpPr/>
          <p:nvPr/>
        </p:nvSpPr>
        <p:spPr>
          <a:xfrm>
            <a:off x="3301677" y="1915840"/>
            <a:ext cx="2987750" cy="148855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7D1E030A-4782-46C0-BA46-10227604FE80}"/>
              </a:ext>
            </a:extLst>
          </p:cNvPr>
          <p:cNvSpPr txBox="1"/>
          <p:nvPr/>
        </p:nvSpPr>
        <p:spPr>
          <a:xfrm>
            <a:off x="3318812" y="2101908"/>
            <a:ext cx="3242930" cy="1077218"/>
          </a:xfrm>
          <a:prstGeom prst="rect">
            <a:avLst/>
          </a:prstGeom>
          <a:noFill/>
        </p:spPr>
        <p:txBody>
          <a:bodyPr wrap="square" rtlCol="0">
            <a:spAutoFit/>
          </a:bodyPr>
          <a:lstStyle/>
          <a:p>
            <a:r>
              <a:rPr kumimoji="1" lang="ja-JP" altLang="en-US" sz="3200" dirty="0"/>
              <a:t>選択肢を選んで好感度を上げる</a:t>
            </a:r>
          </a:p>
        </p:txBody>
      </p:sp>
      <p:sp>
        <p:nvSpPr>
          <p:cNvPr id="9" name="正方形/長方形 8">
            <a:extLst>
              <a:ext uri="{FF2B5EF4-FFF2-40B4-BE49-F238E27FC236}">
                <a16:creationId xmlns:a16="http://schemas.microsoft.com/office/drawing/2014/main" id="{F7DF775F-A89F-4D3F-B290-E0F4EF08809D}"/>
              </a:ext>
            </a:extLst>
          </p:cNvPr>
          <p:cNvSpPr/>
          <p:nvPr/>
        </p:nvSpPr>
        <p:spPr>
          <a:xfrm>
            <a:off x="6658638" y="1915840"/>
            <a:ext cx="2723139" cy="148855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84437984-B966-4E2D-AF2F-41819303B393}"/>
              </a:ext>
            </a:extLst>
          </p:cNvPr>
          <p:cNvSpPr txBox="1"/>
          <p:nvPr/>
        </p:nvSpPr>
        <p:spPr>
          <a:xfrm>
            <a:off x="6735424" y="2357102"/>
            <a:ext cx="2626243" cy="584775"/>
          </a:xfrm>
          <a:prstGeom prst="rect">
            <a:avLst/>
          </a:prstGeom>
          <a:noFill/>
        </p:spPr>
        <p:txBody>
          <a:bodyPr wrap="square" rtlCol="0">
            <a:spAutoFit/>
          </a:bodyPr>
          <a:lstStyle/>
          <a:p>
            <a:r>
              <a:rPr kumimoji="1" lang="ja-JP" altLang="en-US" sz="3200" dirty="0"/>
              <a:t>最終イベント</a:t>
            </a:r>
          </a:p>
        </p:txBody>
      </p:sp>
      <p:cxnSp>
        <p:nvCxnSpPr>
          <p:cNvPr id="12" name="直線矢印コネクタ 11">
            <a:extLst>
              <a:ext uri="{FF2B5EF4-FFF2-40B4-BE49-F238E27FC236}">
                <a16:creationId xmlns:a16="http://schemas.microsoft.com/office/drawing/2014/main" id="{7FE9812C-B95C-4416-84FF-E0336967E7EA}"/>
              </a:ext>
            </a:extLst>
          </p:cNvPr>
          <p:cNvCxnSpPr>
            <a:cxnSpLocks/>
          </p:cNvCxnSpPr>
          <p:nvPr/>
        </p:nvCxnSpPr>
        <p:spPr>
          <a:xfrm>
            <a:off x="2950075" y="2640517"/>
            <a:ext cx="340243" cy="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直線矢印コネクタ 13">
            <a:extLst>
              <a:ext uri="{FF2B5EF4-FFF2-40B4-BE49-F238E27FC236}">
                <a16:creationId xmlns:a16="http://schemas.microsoft.com/office/drawing/2014/main" id="{1611C3BB-4545-466B-8375-A8FE76BAB1B2}"/>
              </a:ext>
            </a:extLst>
          </p:cNvPr>
          <p:cNvCxnSpPr>
            <a:cxnSpLocks/>
          </p:cNvCxnSpPr>
          <p:nvPr/>
        </p:nvCxnSpPr>
        <p:spPr>
          <a:xfrm>
            <a:off x="6300946" y="2660118"/>
            <a:ext cx="34023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正方形/長方形 15">
            <a:extLst>
              <a:ext uri="{FF2B5EF4-FFF2-40B4-BE49-F238E27FC236}">
                <a16:creationId xmlns:a16="http://schemas.microsoft.com/office/drawing/2014/main" id="{6F1774DF-3B6D-4D7F-9384-2C6AACC4C7E7}"/>
              </a:ext>
            </a:extLst>
          </p:cNvPr>
          <p:cNvSpPr/>
          <p:nvPr/>
        </p:nvSpPr>
        <p:spPr>
          <a:xfrm>
            <a:off x="1509525" y="4122089"/>
            <a:ext cx="2987749" cy="178626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FE24FDF3-3F55-4C77-97FE-0DB0875C1C2A}"/>
              </a:ext>
            </a:extLst>
          </p:cNvPr>
          <p:cNvSpPr txBox="1"/>
          <p:nvPr/>
        </p:nvSpPr>
        <p:spPr>
          <a:xfrm>
            <a:off x="1520170" y="4345669"/>
            <a:ext cx="3104708" cy="1569660"/>
          </a:xfrm>
          <a:prstGeom prst="rect">
            <a:avLst/>
          </a:prstGeom>
          <a:noFill/>
        </p:spPr>
        <p:txBody>
          <a:bodyPr wrap="square" rtlCol="0">
            <a:spAutoFit/>
          </a:bodyPr>
          <a:lstStyle/>
          <a:p>
            <a:r>
              <a:rPr kumimoji="1" lang="ja-JP" altLang="en-US" sz="3200" dirty="0"/>
              <a:t>バイト（ミニゲーム）をしてお金を貯める</a:t>
            </a:r>
          </a:p>
        </p:txBody>
      </p:sp>
      <p:sp>
        <p:nvSpPr>
          <p:cNvPr id="18" name="正方形/長方形 17">
            <a:extLst>
              <a:ext uri="{FF2B5EF4-FFF2-40B4-BE49-F238E27FC236}">
                <a16:creationId xmlns:a16="http://schemas.microsoft.com/office/drawing/2014/main" id="{C20622F9-1887-45DE-9A15-6357EACD4002}"/>
              </a:ext>
            </a:extLst>
          </p:cNvPr>
          <p:cNvSpPr/>
          <p:nvPr/>
        </p:nvSpPr>
        <p:spPr>
          <a:xfrm>
            <a:off x="5401042" y="4146698"/>
            <a:ext cx="3242930" cy="178625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D9DEF3DC-130D-4F35-85EE-71F63E29188E}"/>
              </a:ext>
            </a:extLst>
          </p:cNvPr>
          <p:cNvSpPr txBox="1"/>
          <p:nvPr/>
        </p:nvSpPr>
        <p:spPr>
          <a:xfrm>
            <a:off x="5528646" y="4329436"/>
            <a:ext cx="3242930" cy="1569660"/>
          </a:xfrm>
          <a:prstGeom prst="rect">
            <a:avLst/>
          </a:prstGeom>
          <a:noFill/>
        </p:spPr>
        <p:txBody>
          <a:bodyPr wrap="square" rtlCol="0">
            <a:spAutoFit/>
          </a:bodyPr>
          <a:lstStyle/>
          <a:p>
            <a:r>
              <a:rPr kumimoji="1" lang="ja-JP" altLang="en-US" sz="3200" dirty="0"/>
              <a:t>お金を使ってガチャをひいてアイテムを入手</a:t>
            </a:r>
          </a:p>
        </p:txBody>
      </p:sp>
      <p:cxnSp>
        <p:nvCxnSpPr>
          <p:cNvPr id="21" name="直線矢印コネクタ 20">
            <a:extLst>
              <a:ext uri="{FF2B5EF4-FFF2-40B4-BE49-F238E27FC236}">
                <a16:creationId xmlns:a16="http://schemas.microsoft.com/office/drawing/2014/main" id="{80F1336A-637E-4974-AC41-258DB99E2870}"/>
              </a:ext>
            </a:extLst>
          </p:cNvPr>
          <p:cNvCxnSpPr>
            <a:cxnSpLocks/>
          </p:cNvCxnSpPr>
          <p:nvPr/>
        </p:nvCxnSpPr>
        <p:spPr>
          <a:xfrm>
            <a:off x="4497274" y="4993955"/>
            <a:ext cx="903768"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5" name="直線矢印コネクタ 24">
            <a:extLst>
              <a:ext uri="{FF2B5EF4-FFF2-40B4-BE49-F238E27FC236}">
                <a16:creationId xmlns:a16="http://schemas.microsoft.com/office/drawing/2014/main" id="{78ADC9BC-1D86-419B-8F34-89013940AD5E}"/>
              </a:ext>
            </a:extLst>
          </p:cNvPr>
          <p:cNvCxnSpPr>
            <a:stCxn id="18" idx="0"/>
            <a:endCxn id="9" idx="2"/>
          </p:cNvCxnSpPr>
          <p:nvPr/>
        </p:nvCxnSpPr>
        <p:spPr>
          <a:xfrm flipV="1">
            <a:off x="7022507" y="3404397"/>
            <a:ext cx="997701" cy="74230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正方形/長方形 26">
            <a:extLst>
              <a:ext uri="{FF2B5EF4-FFF2-40B4-BE49-F238E27FC236}">
                <a16:creationId xmlns:a16="http://schemas.microsoft.com/office/drawing/2014/main" id="{4CC9ECEE-E409-4073-80EF-C5A59BAC4070}"/>
              </a:ext>
            </a:extLst>
          </p:cNvPr>
          <p:cNvSpPr/>
          <p:nvPr/>
        </p:nvSpPr>
        <p:spPr>
          <a:xfrm>
            <a:off x="9622468" y="1915840"/>
            <a:ext cx="2569532" cy="1488557"/>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cxnSp>
        <p:nvCxnSpPr>
          <p:cNvPr id="32" name="直線矢印コネクタ 31">
            <a:extLst>
              <a:ext uri="{FF2B5EF4-FFF2-40B4-BE49-F238E27FC236}">
                <a16:creationId xmlns:a16="http://schemas.microsoft.com/office/drawing/2014/main" id="{56557C96-82BA-4FD3-A4CD-506223861ED6}"/>
              </a:ext>
            </a:extLst>
          </p:cNvPr>
          <p:cNvCxnSpPr>
            <a:stCxn id="9" idx="3"/>
            <a:endCxn id="27" idx="1"/>
          </p:cNvCxnSpPr>
          <p:nvPr/>
        </p:nvCxnSpPr>
        <p:spPr>
          <a:xfrm>
            <a:off x="9381777" y="2660119"/>
            <a:ext cx="24069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3" name="テキスト ボックス 32">
            <a:extLst>
              <a:ext uri="{FF2B5EF4-FFF2-40B4-BE49-F238E27FC236}">
                <a16:creationId xmlns:a16="http://schemas.microsoft.com/office/drawing/2014/main" id="{544EE2F5-7F81-4BCD-9C68-5E05BE0CC2A9}"/>
              </a:ext>
            </a:extLst>
          </p:cNvPr>
          <p:cNvSpPr txBox="1"/>
          <p:nvPr/>
        </p:nvSpPr>
        <p:spPr>
          <a:xfrm>
            <a:off x="9642578" y="2367730"/>
            <a:ext cx="3083442" cy="584775"/>
          </a:xfrm>
          <a:prstGeom prst="rect">
            <a:avLst/>
          </a:prstGeom>
          <a:noFill/>
        </p:spPr>
        <p:txBody>
          <a:bodyPr wrap="square" rtlCol="0">
            <a:spAutoFit/>
          </a:bodyPr>
          <a:lstStyle/>
          <a:p>
            <a:r>
              <a:rPr kumimoji="1" lang="ja-JP" altLang="en-US" sz="3200" dirty="0"/>
              <a:t>エンディング</a:t>
            </a:r>
          </a:p>
        </p:txBody>
      </p:sp>
    </p:spTree>
    <p:extLst>
      <p:ext uri="{BB962C8B-B14F-4D97-AF65-F5344CB8AC3E}">
        <p14:creationId xmlns:p14="http://schemas.microsoft.com/office/powerpoint/2010/main" val="2131128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AA2F0E5-9280-4BFB-A6DC-D39290A0BC98}"/>
              </a:ext>
            </a:extLst>
          </p:cNvPr>
          <p:cNvSpPr txBox="1"/>
          <p:nvPr/>
        </p:nvSpPr>
        <p:spPr>
          <a:xfrm>
            <a:off x="467833" y="752930"/>
            <a:ext cx="7825563" cy="923330"/>
          </a:xfrm>
          <a:prstGeom prst="rect">
            <a:avLst/>
          </a:prstGeom>
          <a:noFill/>
        </p:spPr>
        <p:txBody>
          <a:bodyPr wrap="square" rtlCol="0">
            <a:spAutoFit/>
          </a:bodyPr>
          <a:lstStyle/>
          <a:p>
            <a:r>
              <a:rPr kumimoji="1" lang="ja-JP" altLang="en-US" sz="5400" dirty="0"/>
              <a:t>目標</a:t>
            </a:r>
          </a:p>
        </p:txBody>
      </p:sp>
      <p:sp>
        <p:nvSpPr>
          <p:cNvPr id="4" name="テキスト ボックス 3">
            <a:extLst>
              <a:ext uri="{FF2B5EF4-FFF2-40B4-BE49-F238E27FC236}">
                <a16:creationId xmlns:a16="http://schemas.microsoft.com/office/drawing/2014/main" id="{C60AA70F-C777-43AB-868C-55ED27994FC5}"/>
              </a:ext>
            </a:extLst>
          </p:cNvPr>
          <p:cNvSpPr txBox="1"/>
          <p:nvPr/>
        </p:nvSpPr>
        <p:spPr>
          <a:xfrm>
            <a:off x="925033" y="1708067"/>
            <a:ext cx="10069032" cy="646331"/>
          </a:xfrm>
          <a:prstGeom prst="rect">
            <a:avLst/>
          </a:prstGeom>
          <a:noFill/>
        </p:spPr>
        <p:txBody>
          <a:bodyPr wrap="square" rtlCol="0">
            <a:spAutoFit/>
          </a:bodyPr>
          <a:lstStyle/>
          <a:p>
            <a:r>
              <a:rPr lang="ja-JP" altLang="en-US" sz="3600" dirty="0"/>
              <a:t>・</a:t>
            </a:r>
            <a:r>
              <a:rPr lang="en-US" altLang="ja-JP" sz="3600" dirty="0"/>
              <a:t>Unity room</a:t>
            </a:r>
            <a:r>
              <a:rPr lang="ja-JP" altLang="en-US" sz="3600" dirty="0"/>
              <a:t>などフリーゲームサイトへの公開</a:t>
            </a:r>
            <a:endParaRPr lang="en-US" altLang="ja-JP" sz="3600" dirty="0"/>
          </a:p>
        </p:txBody>
      </p:sp>
      <p:sp>
        <p:nvSpPr>
          <p:cNvPr id="6" name="テキスト ボックス 5">
            <a:extLst>
              <a:ext uri="{FF2B5EF4-FFF2-40B4-BE49-F238E27FC236}">
                <a16:creationId xmlns:a16="http://schemas.microsoft.com/office/drawing/2014/main" id="{9ADDBEBD-C0ED-4B07-8E6D-353179AF5210}"/>
              </a:ext>
            </a:extLst>
          </p:cNvPr>
          <p:cNvSpPr txBox="1"/>
          <p:nvPr/>
        </p:nvSpPr>
        <p:spPr>
          <a:xfrm>
            <a:off x="467833" y="2819962"/>
            <a:ext cx="4136065" cy="923330"/>
          </a:xfrm>
          <a:prstGeom prst="rect">
            <a:avLst/>
          </a:prstGeom>
          <a:noFill/>
        </p:spPr>
        <p:txBody>
          <a:bodyPr wrap="square" rtlCol="0">
            <a:spAutoFit/>
          </a:bodyPr>
          <a:lstStyle/>
          <a:p>
            <a:r>
              <a:rPr kumimoji="1" lang="ja-JP" altLang="en-US" sz="5400" dirty="0"/>
              <a:t>開発ツール</a:t>
            </a:r>
          </a:p>
        </p:txBody>
      </p:sp>
      <p:sp>
        <p:nvSpPr>
          <p:cNvPr id="7" name="テキスト ボックス 6">
            <a:extLst>
              <a:ext uri="{FF2B5EF4-FFF2-40B4-BE49-F238E27FC236}">
                <a16:creationId xmlns:a16="http://schemas.microsoft.com/office/drawing/2014/main" id="{EA0A60EB-F05C-461F-AB21-13B9BB9BD8A4}"/>
              </a:ext>
            </a:extLst>
          </p:cNvPr>
          <p:cNvSpPr txBox="1"/>
          <p:nvPr/>
        </p:nvSpPr>
        <p:spPr>
          <a:xfrm>
            <a:off x="925033" y="3616625"/>
            <a:ext cx="6496494" cy="646331"/>
          </a:xfrm>
          <a:prstGeom prst="rect">
            <a:avLst/>
          </a:prstGeom>
          <a:noFill/>
        </p:spPr>
        <p:txBody>
          <a:bodyPr wrap="square" rtlCol="0">
            <a:spAutoFit/>
          </a:bodyPr>
          <a:lstStyle/>
          <a:p>
            <a:r>
              <a:rPr lang="ja-JP" altLang="en-US" sz="3600" dirty="0"/>
              <a:t>・</a:t>
            </a:r>
            <a:r>
              <a:rPr lang="en-US" altLang="ja-JP" sz="3600" dirty="0"/>
              <a:t>U</a:t>
            </a:r>
            <a:r>
              <a:rPr kumimoji="1" lang="en-US" altLang="ja-JP" sz="3600" dirty="0"/>
              <a:t>nity</a:t>
            </a:r>
            <a:endParaRPr kumimoji="1" lang="ja-JP" altLang="en-US" sz="3600" dirty="0"/>
          </a:p>
        </p:txBody>
      </p:sp>
      <p:sp>
        <p:nvSpPr>
          <p:cNvPr id="3" name="テキスト ボックス 2">
            <a:extLst>
              <a:ext uri="{FF2B5EF4-FFF2-40B4-BE49-F238E27FC236}">
                <a16:creationId xmlns:a16="http://schemas.microsoft.com/office/drawing/2014/main" id="{AEE7CBF7-0B51-49D9-9970-642875DFFF52}"/>
              </a:ext>
            </a:extLst>
          </p:cNvPr>
          <p:cNvSpPr txBox="1"/>
          <p:nvPr/>
        </p:nvSpPr>
        <p:spPr>
          <a:xfrm>
            <a:off x="467833" y="4426969"/>
            <a:ext cx="5167423" cy="923330"/>
          </a:xfrm>
          <a:prstGeom prst="rect">
            <a:avLst/>
          </a:prstGeom>
          <a:noFill/>
        </p:spPr>
        <p:txBody>
          <a:bodyPr wrap="square" rtlCol="0">
            <a:spAutoFit/>
          </a:bodyPr>
          <a:lstStyle/>
          <a:p>
            <a:r>
              <a:rPr kumimoji="1" lang="ja-JP" altLang="en-US" sz="5400" dirty="0"/>
              <a:t>ゲームの仕様</a:t>
            </a:r>
          </a:p>
        </p:txBody>
      </p:sp>
      <p:sp>
        <p:nvSpPr>
          <p:cNvPr id="5" name="テキスト ボックス 4">
            <a:extLst>
              <a:ext uri="{FF2B5EF4-FFF2-40B4-BE49-F238E27FC236}">
                <a16:creationId xmlns:a16="http://schemas.microsoft.com/office/drawing/2014/main" id="{C1BEE776-16E4-43AD-BFF8-BDCE762EB897}"/>
              </a:ext>
            </a:extLst>
          </p:cNvPr>
          <p:cNvSpPr txBox="1"/>
          <p:nvPr/>
        </p:nvSpPr>
        <p:spPr>
          <a:xfrm>
            <a:off x="925033" y="5433811"/>
            <a:ext cx="11281144" cy="1200329"/>
          </a:xfrm>
          <a:prstGeom prst="rect">
            <a:avLst/>
          </a:prstGeom>
          <a:noFill/>
        </p:spPr>
        <p:txBody>
          <a:bodyPr wrap="square" rtlCol="0">
            <a:spAutoFit/>
          </a:bodyPr>
          <a:lstStyle/>
          <a:p>
            <a:r>
              <a:rPr kumimoji="1" lang="ja-JP" altLang="en-US" sz="3600" dirty="0"/>
              <a:t>・ストーリーの途中に出てくる選択肢を　　　　　</a:t>
            </a:r>
            <a:r>
              <a:rPr kumimoji="1" lang="en-US" altLang="ja-JP" sz="3600" dirty="0"/>
              <a:t>	</a:t>
            </a:r>
            <a:r>
              <a:rPr kumimoji="1" lang="ja-JP" altLang="en-US" sz="3600" dirty="0"/>
              <a:t>選んで親密度を上げていく</a:t>
            </a:r>
          </a:p>
        </p:txBody>
      </p:sp>
    </p:spTree>
    <p:extLst>
      <p:ext uri="{BB962C8B-B14F-4D97-AF65-F5344CB8AC3E}">
        <p14:creationId xmlns:p14="http://schemas.microsoft.com/office/powerpoint/2010/main" val="2522406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a:extLst>
              <a:ext uri="{FF2B5EF4-FFF2-40B4-BE49-F238E27FC236}">
                <a16:creationId xmlns:a16="http://schemas.microsoft.com/office/drawing/2014/main" id="{CE7219FF-1715-4A34-BD09-57ED3C379DBE}"/>
              </a:ext>
            </a:extLst>
          </p:cNvPr>
          <p:cNvSpPr txBox="1"/>
          <p:nvPr/>
        </p:nvSpPr>
        <p:spPr>
          <a:xfrm>
            <a:off x="637954" y="1300802"/>
            <a:ext cx="5252483" cy="1200329"/>
          </a:xfrm>
          <a:prstGeom prst="rect">
            <a:avLst/>
          </a:prstGeom>
          <a:noFill/>
        </p:spPr>
        <p:txBody>
          <a:bodyPr wrap="square" rtlCol="0">
            <a:spAutoFit/>
          </a:bodyPr>
          <a:lstStyle/>
          <a:p>
            <a:r>
              <a:rPr kumimoji="1" lang="ja-JP" altLang="en-US" sz="5400" dirty="0"/>
              <a:t>ベンチマーク</a:t>
            </a:r>
          </a:p>
          <a:p>
            <a:endParaRPr kumimoji="1" lang="ja-JP" altLang="en-US" dirty="0"/>
          </a:p>
        </p:txBody>
      </p:sp>
      <p:sp>
        <p:nvSpPr>
          <p:cNvPr id="4" name="テキスト ボックス 3">
            <a:extLst>
              <a:ext uri="{FF2B5EF4-FFF2-40B4-BE49-F238E27FC236}">
                <a16:creationId xmlns:a16="http://schemas.microsoft.com/office/drawing/2014/main" id="{FF7B8EA7-7D43-4BAA-BE0B-DBDC09F57FA7}"/>
              </a:ext>
            </a:extLst>
          </p:cNvPr>
          <p:cNvSpPr txBox="1"/>
          <p:nvPr/>
        </p:nvSpPr>
        <p:spPr>
          <a:xfrm>
            <a:off x="946298" y="2252670"/>
            <a:ext cx="6060558" cy="646331"/>
          </a:xfrm>
          <a:prstGeom prst="rect">
            <a:avLst/>
          </a:prstGeom>
          <a:noFill/>
        </p:spPr>
        <p:txBody>
          <a:bodyPr wrap="square" rtlCol="0">
            <a:spAutoFit/>
          </a:bodyPr>
          <a:lstStyle/>
          <a:p>
            <a:r>
              <a:rPr kumimoji="1" lang="ja-JP" altLang="en-US" sz="3600" dirty="0"/>
              <a:t>・学園ハンサム</a:t>
            </a:r>
          </a:p>
        </p:txBody>
      </p:sp>
      <p:pic>
        <p:nvPicPr>
          <p:cNvPr id="5" name="Picture 2" descr="スマホゲームレビュー乙女系 第9回】伝説のボーイズラブゲーム『学園ハンサム』！ 一度ハマると抜け出せない、カオスなアゴ＆BL世界へ！ |  オタク産業通信 ：ゲーム、マンガ、アニメ、ノベルの業界ニュース">
            <a:extLst>
              <a:ext uri="{FF2B5EF4-FFF2-40B4-BE49-F238E27FC236}">
                <a16:creationId xmlns:a16="http://schemas.microsoft.com/office/drawing/2014/main" id="{1FFAA906-641E-4345-BE67-87B43F4743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3954" y="3665580"/>
            <a:ext cx="5170967" cy="2960379"/>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B55C4E90-7E14-4B1A-B7E2-E0A5E2A0A099}"/>
              </a:ext>
            </a:extLst>
          </p:cNvPr>
          <p:cNvSpPr txBox="1"/>
          <p:nvPr/>
        </p:nvSpPr>
        <p:spPr>
          <a:xfrm>
            <a:off x="1547037" y="2899001"/>
            <a:ext cx="5045149" cy="2246769"/>
          </a:xfrm>
          <a:prstGeom prst="rect">
            <a:avLst/>
          </a:prstGeom>
          <a:noFill/>
        </p:spPr>
        <p:txBody>
          <a:bodyPr wrap="square" rtlCol="0">
            <a:spAutoFit/>
          </a:bodyPr>
          <a:lstStyle/>
          <a:p>
            <a:r>
              <a:rPr kumimoji="1" lang="ja-JP" altLang="en-US" sz="2800" dirty="0"/>
              <a:t>ゲームの進行が同じ学園ものだった為進行面を参考にした。</a:t>
            </a:r>
            <a:endParaRPr kumimoji="1" lang="en-US" altLang="ja-JP" sz="2800" dirty="0"/>
          </a:p>
          <a:p>
            <a:r>
              <a:rPr kumimoji="1" lang="ja-JP" altLang="en-US" sz="2800" dirty="0"/>
              <a:t>ギャグ要素が多いのに真剣に恋愛している部分が目指したい雰囲気だった。</a:t>
            </a:r>
            <a:endParaRPr kumimoji="1" lang="en-US" altLang="ja-JP" sz="2800" dirty="0"/>
          </a:p>
        </p:txBody>
      </p:sp>
    </p:spTree>
    <p:extLst>
      <p:ext uri="{BB962C8B-B14F-4D97-AF65-F5344CB8AC3E}">
        <p14:creationId xmlns:p14="http://schemas.microsoft.com/office/powerpoint/2010/main" val="231838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A9E6A03-C67D-48AD-ACF3-4D26B3324EFD}"/>
              </a:ext>
            </a:extLst>
          </p:cNvPr>
          <p:cNvSpPr txBox="1"/>
          <p:nvPr/>
        </p:nvSpPr>
        <p:spPr>
          <a:xfrm>
            <a:off x="4569922" y="339683"/>
            <a:ext cx="3877519" cy="1015663"/>
          </a:xfrm>
          <a:prstGeom prst="rect">
            <a:avLst/>
          </a:prstGeom>
          <a:noFill/>
        </p:spPr>
        <p:txBody>
          <a:bodyPr wrap="square" rtlCol="0">
            <a:spAutoFit/>
          </a:bodyPr>
          <a:lstStyle/>
          <a:p>
            <a:r>
              <a:rPr kumimoji="1" lang="ja-JP" altLang="en-US" sz="6000" dirty="0"/>
              <a:t>画面遷移</a:t>
            </a:r>
          </a:p>
        </p:txBody>
      </p:sp>
      <p:pic>
        <p:nvPicPr>
          <p:cNvPr id="5126" name="Picture 6">
            <a:extLst>
              <a:ext uri="{FF2B5EF4-FFF2-40B4-BE49-F238E27FC236}">
                <a16:creationId xmlns:a16="http://schemas.microsoft.com/office/drawing/2014/main" id="{ED780476-5DC8-4654-8F98-B739226A45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8658" y="1187421"/>
            <a:ext cx="9643038" cy="5330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8392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31219658-C456-47CF-8937-36AC9C78D01E}"/>
              </a:ext>
            </a:extLst>
          </p:cNvPr>
          <p:cNvSpPr txBox="1"/>
          <p:nvPr/>
        </p:nvSpPr>
        <p:spPr>
          <a:xfrm>
            <a:off x="1584253" y="1320730"/>
            <a:ext cx="11472530" cy="4216539"/>
          </a:xfrm>
          <a:prstGeom prst="rect">
            <a:avLst/>
          </a:prstGeom>
          <a:noFill/>
        </p:spPr>
        <p:txBody>
          <a:bodyPr wrap="square" rtlCol="0">
            <a:spAutoFit/>
          </a:bodyPr>
          <a:lstStyle/>
          <a:p>
            <a:r>
              <a:rPr kumimoji="1" lang="en-US" altLang="ja-JP" sz="4400" dirty="0"/>
              <a:t>N</a:t>
            </a:r>
            <a:r>
              <a:rPr kumimoji="1" lang="ja-JP" altLang="en-US" sz="4400" dirty="0"/>
              <a:t>チーム</a:t>
            </a:r>
            <a:endParaRPr kumimoji="1" lang="en-US" altLang="ja-JP" sz="4400" dirty="0"/>
          </a:p>
          <a:p>
            <a:r>
              <a:rPr kumimoji="1" lang="ja-JP" altLang="en-US" sz="3200" dirty="0"/>
              <a:t>　・チームリーダー：唐川遥</a:t>
            </a:r>
            <a:endParaRPr kumimoji="1" lang="en-US" altLang="ja-JP" sz="3200" dirty="0"/>
          </a:p>
          <a:p>
            <a:endParaRPr kumimoji="1" lang="en-US" altLang="ja-JP" sz="3200" dirty="0"/>
          </a:p>
          <a:p>
            <a:r>
              <a:rPr kumimoji="1" lang="ja-JP" altLang="en-US" sz="3200" dirty="0"/>
              <a:t>　・プログラマーリーダー：池田恵</a:t>
            </a:r>
            <a:endParaRPr kumimoji="1" lang="en-US" altLang="ja-JP" sz="3200" dirty="0"/>
          </a:p>
          <a:p>
            <a:r>
              <a:rPr kumimoji="1" lang="ja-JP" altLang="en-US" sz="3200" dirty="0"/>
              <a:t>　・プログラマー：唐川遥・池田恵・前納せいな　</a:t>
            </a:r>
            <a:endParaRPr kumimoji="1" lang="en-US" altLang="ja-JP" sz="3200" dirty="0"/>
          </a:p>
          <a:p>
            <a:endParaRPr kumimoji="1" lang="en-US" altLang="ja-JP" sz="3200" dirty="0"/>
          </a:p>
          <a:p>
            <a:r>
              <a:rPr kumimoji="1" lang="ja-JP" altLang="en-US" sz="3200" dirty="0"/>
              <a:t>　・デザイナーリーダー：安達風</a:t>
            </a:r>
            <a:endParaRPr kumimoji="1" lang="en-US" altLang="ja-JP" sz="3200" dirty="0"/>
          </a:p>
          <a:p>
            <a:r>
              <a:rPr kumimoji="1" lang="ja-JP" altLang="en-US" sz="3200" dirty="0"/>
              <a:t>　・デザイナー：安達ふう・水谷彩乃・中嶋ゆりな</a:t>
            </a:r>
          </a:p>
        </p:txBody>
      </p:sp>
    </p:spTree>
    <p:extLst>
      <p:ext uri="{BB962C8B-B14F-4D97-AF65-F5344CB8AC3E}">
        <p14:creationId xmlns:p14="http://schemas.microsoft.com/office/powerpoint/2010/main" val="4658347"/>
      </p:ext>
    </p:extLst>
  </p:cSld>
  <p:clrMapOvr>
    <a:masterClrMapping/>
  </p:clrMapOvr>
</p:sld>
</file>

<file path=ppt/theme/theme1.xml><?xml version="1.0" encoding="utf-8"?>
<a:theme xmlns:a="http://schemas.openxmlformats.org/drawingml/2006/main" name="ウィスプ">
  <a:themeElements>
    <a:clrScheme name="ウィスプ">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ウィスプ">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ウィスプ">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290</TotalTime>
  <Words>319</Words>
  <Application>Microsoft Office PowerPoint</Application>
  <PresentationFormat>ワイド画面</PresentationFormat>
  <Paragraphs>51</Paragraphs>
  <Slides>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9</vt:i4>
      </vt:variant>
    </vt:vector>
  </HeadingPairs>
  <TitlesOfParts>
    <vt:vector size="15" baseType="lpstr">
      <vt:lpstr>Adobe Heiti Std R</vt:lpstr>
      <vt:lpstr>3ds</vt:lpstr>
      <vt:lpstr>Arial</vt:lpstr>
      <vt:lpstr>Century Gothic</vt:lpstr>
      <vt:lpstr>Wingdings 3</vt:lpstr>
      <vt:lpstr>ウィスプ</vt:lpstr>
      <vt:lpstr>OG★3 ～おじさんからの解放～</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OG☆3 ～おじさんからの解放～</dc:title>
  <dc:creator>唐川　遥</dc:creator>
  <cp:lastModifiedBy>唐川　遥</cp:lastModifiedBy>
  <cp:revision>41</cp:revision>
  <dcterms:created xsi:type="dcterms:W3CDTF">2021-04-19T09:29:05Z</dcterms:created>
  <dcterms:modified xsi:type="dcterms:W3CDTF">2021-06-04T11:01:05Z</dcterms:modified>
</cp:coreProperties>
</file>